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323" r:id="rId4"/>
    <p:sldId id="307" r:id="rId5"/>
    <p:sldId id="309" r:id="rId6"/>
    <p:sldId id="316" r:id="rId7"/>
    <p:sldId id="311" r:id="rId8"/>
    <p:sldId id="312" r:id="rId9"/>
    <p:sldId id="286" r:id="rId10"/>
    <p:sldId id="302" r:id="rId11"/>
    <p:sldId id="313" r:id="rId12"/>
    <p:sldId id="314" r:id="rId13"/>
    <p:sldId id="320" r:id="rId14"/>
    <p:sldId id="315" r:id="rId15"/>
    <p:sldId id="303" r:id="rId16"/>
    <p:sldId id="317" r:id="rId17"/>
    <p:sldId id="32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66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0929"/>
  </p:normalViewPr>
  <p:slideViewPr>
    <p:cSldViewPr>
      <p:cViewPr varScale="1">
        <p:scale>
          <a:sx n="79" d="100"/>
          <a:sy n="7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/>
              <a:t>ПБ 1-14</a:t>
            </a:r>
            <a:endParaRPr lang="ru-RU" sz="1000" b="1" dirty="0"/>
          </a:p>
        </c:rich>
      </c:tx>
      <c:layout>
        <c:manualLayout>
          <c:xMode val="edge"/>
          <c:yMode val="edge"/>
          <c:x val="0.74813894565917316"/>
          <c:y val="6.4646012180937573E-2"/>
        </c:manualLayout>
      </c:layout>
      <c:overlay val="1"/>
      <c:spPr>
        <a:noFill/>
        <a:ln>
          <a:noFill/>
        </a:ln>
        <a:effectLst/>
      </c:spPr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Успеваемость; 100</a:t>
                    </a:r>
                    <a:r>
                      <a:rPr lang="ru-RU" sz="900" dirty="0"/>
                      <a:t>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/>
                      <a:t>Качество</a:t>
                    </a:r>
                    <a:r>
                      <a:rPr lang="ru-RU" sz="900"/>
                      <a:t>; </a:t>
                    </a:r>
                    <a:r>
                      <a:rPr lang="ru-RU" sz="900" smtClean="0"/>
                      <a:t> </a:t>
                    </a:r>
                    <a:r>
                      <a:rPr lang="ru-RU" sz="900" dirty="0"/>
                      <a:t>91%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Диплом с отличием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/>
                      <a:t>Диплом с отличием</a:t>
                    </a:r>
                    <a:r>
                      <a:rPr lang="ru-RU" sz="900"/>
                      <a:t>; </a:t>
                    </a:r>
                    <a:r>
                      <a:rPr lang="ru-RU" sz="900" smtClean="0"/>
                      <a:t> </a:t>
                    </a:r>
                    <a:r>
                      <a:rPr lang="ru-RU" sz="900" dirty="0"/>
                      <a:t>29%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0.29000000000000031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219"/>
        <c:overlap val="-27"/>
        <c:axId val="76126080"/>
        <c:axId val="76127616"/>
      </c:barChart>
      <c:catAx>
        <c:axId val="7612608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76127616"/>
        <c:crosses val="autoZero"/>
        <c:auto val="1"/>
        <c:lblAlgn val="ctr"/>
        <c:lblOffset val="100"/>
        <c:noMultiLvlLbl val="1"/>
      </c:catAx>
      <c:valAx>
        <c:axId val="7612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cross"/>
        <c:tickLblPos val="nextTo"/>
        <c:crossAx val="7612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ПБ 1-16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8073131013372921"/>
          <c:y val="0.11313052131664077"/>
        </c:manualLayout>
      </c:layout>
      <c:overlay val="1"/>
      <c:spPr>
        <a:noFill/>
        <a:ln>
          <a:noFill/>
        </a:ln>
        <a:effectLst/>
      </c:spPr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2.9629422249596388E-2"/>
                  <c:y val="4.0403757613085983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Успеваемость; </a:t>
                    </a:r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100%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1.4814711124798194E-2"/>
                  <c:y val="4.040375761308598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Качество; 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88%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Диплом с отличием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Диплом с отличием</a:t>
                    </a:r>
                    <a:r>
                      <a:rPr lang="ru-RU" sz="100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:r>
                      <a:rPr lang="ru-RU" sz="100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36%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0.36000000000000032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219"/>
        <c:overlap val="-27"/>
        <c:axId val="71613440"/>
        <c:axId val="76161792"/>
      </c:barChart>
      <c:catAx>
        <c:axId val="7161344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76161792"/>
        <c:crosses val="autoZero"/>
        <c:auto val="1"/>
        <c:lblAlgn val="ctr"/>
        <c:lblOffset val="100"/>
        <c:noMultiLvlLbl val="1"/>
      </c:catAx>
      <c:valAx>
        <c:axId val="76161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cross"/>
        <c:tickLblPos val="nextTo"/>
        <c:crossAx val="7161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A88DF-05C3-4A9F-90D1-B47E841E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DC345-C6B4-4D54-A38F-4D85EA74E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D920-8953-404C-82A8-316EF013F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9D992-B9FB-4507-9128-415D0771B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3FC00-1E86-4000-9D59-1E748360B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8A7FF-FC98-4045-8B79-1E36D467C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9395-84D8-4550-90FF-289389BFE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1ABA2-9BE1-4504-8500-1649B343B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76E4D-BDAA-44F6-952D-691AE51C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7477C-41DD-422F-8A17-22A073CE9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9059A7-0DB5-445E-B887-9A6776799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E91953-ED6E-48B4-8495-41F7FFE0C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857224" y="1428736"/>
            <a:ext cx="77724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800" dirty="0" smtClean="0"/>
          </a:p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Дипломная работа прикладных бакалавров как итог теоретической, клинической и научной подготовки специалистов сестринского дела</a:t>
            </a:r>
          </a:p>
          <a:p>
            <a:pPr lvl="0" algn="r">
              <a:spcBef>
                <a:spcPct val="20000"/>
              </a:spcBef>
              <a:defRPr/>
            </a:pPr>
            <a:endParaRPr lang="en-US" sz="2000" b="1" dirty="0" smtClean="0">
              <a:cs typeface="Aharoni" pitchFamily="2" charset="-79"/>
            </a:endParaRPr>
          </a:p>
          <a:p>
            <a:pPr lvl="0" algn="r">
              <a:spcBef>
                <a:spcPct val="20000"/>
              </a:spcBef>
              <a:defRPr/>
            </a:pPr>
            <a:endParaRPr lang="en-US" sz="2000" b="1" dirty="0" smtClean="0">
              <a:cs typeface="Aharoni" pitchFamily="2" charset="-79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Директор РВМК,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к.м.н.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Рузденова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Найля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Бексаутовна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kern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Алматы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, 201</a:t>
            </a:r>
            <a:r>
              <a:rPr lang="en-US" sz="14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8</a:t>
            </a:r>
            <a:r>
              <a:rPr lang="ru-RU" sz="14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71572" y="571480"/>
            <a:ext cx="75724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 высший медицинский колледж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logo ТОО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1571636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715436" cy="609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7072362"/>
              </a:tblGrid>
              <a:tr h="4286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Области оценивания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Критерии оценивания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Выбор темы и подхода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Сложность темы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Определение и спецификация проблемы/задачи дипломной работы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Разработка/исследование, подходит его уместность</a:t>
                      </a:r>
                      <a:endParaRPr lang="ru-RU" sz="1400" dirty="0"/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Образовательная база и структура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1.Целесообразность и адекватность базы знаний / теории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2.Определение основных концепций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3.Описание методов сбора данных, используемых в исследованиях / разработки и их уместности (выбор)</a:t>
                      </a:r>
                      <a:endParaRPr lang="ru-RU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Выполнение дипломной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1.Процесс дипломной работы / управление проектами (независимость, планирование)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2.Осуществление сбора данных для разработки / исследования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3.Использование методов анализа</a:t>
                      </a:r>
                      <a:endParaRPr lang="ru-RU" sz="1400" dirty="0"/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Результаты / вывод и анализ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1.Достижение целей дипломной работы / решения задачи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2.Представление результатов и выводы.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3.Создание и представление эффективной научной презентации /доклада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4.Обеспечение качества и надежности дипломной работы</a:t>
                      </a:r>
                      <a:endParaRPr lang="ru-RU" sz="1400" dirty="0"/>
                    </a:p>
                  </a:txBody>
                  <a:tcPr/>
                </a:tc>
              </a:tr>
              <a:tr h="7544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Отчетность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1.Точность и иллюстративность отчетности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2.Язык и формальный стиль дипломной работы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3.Соблюдение инструкции по заполнению.</a:t>
                      </a:r>
                      <a:endParaRPr lang="ru-RU" sz="1400" dirty="0"/>
                    </a:p>
                  </a:txBody>
                  <a:tcPr/>
                </a:tc>
              </a:tr>
              <a:tr h="9572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! Оценка дипломных  работ осуществляется по кредитной технологии - 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ru-RU" sz="1400" b="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балльно-рейтинговой</a:t>
                      </a:r>
                      <a:r>
                        <a:rPr lang="ru-RU" sz="14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            буквенной системы   оценивания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533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ДИПЛОМНОЙ РАБОТЫ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Клинические работы, с использованием качественных исследований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Статистические работы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ретроградным анализом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использованием количественных исследований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тем дипломных работ выпускников 2018 года показал, что исследования включают как качественные так и количественные показатели.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тем дипломных работ выпускников 2018 года: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Презентации\Фото\IMG-20180618-WA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86190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езентации\Фото\IMG-20180225-WA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езентации\Фото\IMG-20180225-WA004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86190"/>
            <a:ext cx="2526271" cy="189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921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78688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Исследователь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Шанкина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Д. -выпускница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Тема исследования: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Роль медицинской сестры в преодолении деформации личности онкологических больных разных возрастов.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Радионов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П.Н.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влияния онкологических заболеваний на психологическое определение личности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Метод исследования: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Исследование психологических особенностей онкологических больных разных возрастов и их степень деформации «Я - образа».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психокоррекционной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работы медицинской сестры на психологическое состояние онкологических больных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проведена на базе Центра паллиативной помощи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Медицинскими сестрами использованы специальные психологические методы для преодоления процесса деформации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личностионкологических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пациентов, а именно уменьшения степени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инфантилизации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формирование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улучшения качества жизни пациентов.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медицинским сестрам и медицинскому персоналу использовать, предложенные нами методы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психокоррекционной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терапии, для дальнейшей работы с онкологическими пациентами, для поддержки и улучшения качества жизни онкологических больных.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визуализация;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релаксация;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суггестивная терапия.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некоторых дипломных работ выпускников прикладных бакалавров РВМК, и результаты исследований: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4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Исследователь Алиев Ш. - выпускник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Тема исследования: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Роль медицинской сестры в обучении матерей по уходу за недоношенными детьми с  низкой массой тела.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Руководитель: к.м.н.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Сарсембаева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М.З.</a:t>
            </a:r>
          </a:p>
          <a:p>
            <a:pPr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изучить роль медицинской сестры в обучении матерей по уходу за недоношенными детьми</a:t>
            </a:r>
          </a:p>
          <a:p>
            <a:pPr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Задачи исследования 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Выявить уровень информированности  матерей недоношенных детей по уходу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Разработать рекомендации по обучению матерей уходу за недоношенными детьми.</a:t>
            </a:r>
          </a:p>
          <a:p>
            <a:pPr>
              <a:buNone/>
            </a:pP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проведена на базе НЦ Акушерства, гинекологии 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перинатологии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Изучена роль медсестры в обучении матерей по уходу за недоношенными детьми.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Разработаны рекомендации матери по уходу за недоношенными детьми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Обучение проводить по интерактивному методу. Пункты ухода за недоношенным ребенком, которым необходимо обучить мать, показаны в программе-рекомендации по обучению, матерей по уходу за  недоношенными детьми.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00328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0701018"/>
              </p:ext>
            </p:extLst>
          </p:nvPr>
        </p:nvGraphicFramePr>
        <p:xfrm>
          <a:off x="1285851" y="1483662"/>
          <a:ext cx="73723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44"/>
                <a:gridCol w="2743200"/>
                <a:gridCol w="2743200"/>
              </a:tblGrid>
              <a:tr h="1988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 года обучения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 года обучения</a:t>
                      </a:r>
                      <a:endParaRPr lang="ru-RU" dirty="0"/>
                    </a:p>
                  </a:txBody>
                  <a:tcPr marL="96819" marR="96819"/>
                </a:tc>
              </a:tr>
              <a:tr h="201587"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Отлично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чел (50%)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чел (56%)</a:t>
                      </a:r>
                      <a:endParaRPr lang="ru-RU" dirty="0"/>
                    </a:p>
                  </a:txBody>
                  <a:tcPr marL="96819" marR="96819"/>
                </a:tc>
              </a:tr>
              <a:tr h="201587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10чел (41,6%)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чел (32%)</a:t>
                      </a:r>
                      <a:endParaRPr lang="ru-RU" dirty="0"/>
                    </a:p>
                  </a:txBody>
                  <a:tcPr marL="96819" marR="96819"/>
                </a:tc>
              </a:tr>
              <a:tr h="201587">
                <a:tc>
                  <a:txBody>
                    <a:bodyPr/>
                    <a:lstStyle/>
                    <a:p>
                      <a:r>
                        <a:rPr lang="ru-RU" dirty="0" smtClean="0"/>
                        <a:t>Удовлетворительно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 (8,4%)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чел (12%)</a:t>
                      </a:r>
                      <a:endParaRPr lang="ru-RU" dirty="0"/>
                    </a:p>
                  </a:txBody>
                  <a:tcPr marL="96819" marR="96819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защиты дипломных работ выпускников: 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9984004"/>
              </p:ext>
            </p:extLst>
          </p:nvPr>
        </p:nvGraphicFramePr>
        <p:xfrm>
          <a:off x="214282" y="1428736"/>
          <a:ext cx="428628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дипломных работ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980182"/>
              </p:ext>
            </p:extLst>
          </p:nvPr>
        </p:nvGraphicFramePr>
        <p:xfrm>
          <a:off x="4429124" y="1428736"/>
          <a:ext cx="428628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5786" y="5286388"/>
            <a:ext cx="7772400" cy="8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596" y="4643446"/>
            <a:ext cx="84296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Анализ  дипломных работ  49 выпускников колледжа свидетельствует, что подготовка  выпускников прикладного </a:t>
            </a: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бакалавриата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 осуществлялась  по </a:t>
            </a: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практикоориентированному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направлению  в соответствии с международными требованиями.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Темы дипломных работ актуальны и направлены на укрепления здоровья пациентов, формированию здорового образа жизни, </a:t>
            </a: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пациентцентрированному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уходу.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473599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дипломных работ специалистов прикладных бакалавров сестринского дела – как итоговый контроль теоретической, клинической и научной подготовки студентов: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подход к итоговой аттестации выпускника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развитие критического, научного мышления студентов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 и расширение теоретических знаний и практических навыков при выполнении дипломных работ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научно- исследовательского опыта.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профессиональной компетенции: «Научный подход и доказательная сестринская практика».</a:t>
            </a:r>
          </a:p>
          <a:p>
            <a:pPr>
              <a:buFont typeface="Wingdings" pitchFamily="2" charset="2"/>
              <a:buChar char="v"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работы с литературой и возможность анализа данных </a:t>
            </a:r>
          </a:p>
          <a:p>
            <a:pPr marL="0" indent="0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Выводы: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целом, выполнение дипломных работ повышает эффективность итогового контроля выпускников на этапе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подготовки, способствует глубокому изучению определенной научной области либо проблемы, формированию системного взгляда и разработку новых подходов для решения проблемы или усовершенствования исследуемой области.   Результаты дипломных работ внедрены в сестринскую практику медицинских организаций здравоохранения.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1514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21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6672282" cy="819143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4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458200" cy="37147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план развития сестринского дела в РК до 2019 г.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Дорожная карта по модернизации системы сестринского образования РК на 2016-2019гг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МЗ РК № 417 от 23.07.2014 г. «О внедрении образовательной программы  прикладного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специальности  « Сестринское дело» в режиме эксперимента»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МЗиСР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РК № 626 от 18.07.2016 г. « О некоторых вопросах подготовки специалистов сестринского дела всех уровней в соответствии с Европейскими директивами»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Дорожная карта по реализации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 по внедрению новой модели сестринской службы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практического здравоохранения.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15436" cy="109665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 РК,  в рамках Государственной программы развития здравоохранения Республики Казахстан  «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Денсаулык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 2016-2019 гг. по вопросам совершенствования образовательных программ подготовки специалистов сестринского дела всех уровней разработало нормативно- правовую базу в соответствии с Европейскими директивами :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357430"/>
            <a:ext cx="7772400" cy="3738570"/>
          </a:xfrm>
        </p:spPr>
        <p:txBody>
          <a:bodyPr>
            <a:normAutofit/>
          </a:bodyPr>
          <a:lstStyle/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400" dirty="0" smtClean="0"/>
          </a:p>
          <a:p>
            <a:r>
              <a:rPr lang="kk-KZ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экспериментальных площадок для апробации программы участвуют 6 медицинских колледжей РК, представляющие основные географические регионы (Алматы, Астана, Западный-Казахстан, Павлодар, Кокшетау, Кызылорда), которые решением Национальной комиссии МЗ РК реорганизованы в высшие колледжи.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kk-KZ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разработанной нормативно-правовой  базой для развития сестринского дела и подготовки практикоориентированных специалистов при содействии Проекта Всемирного банка совместно с экспертами Федерации университетов прикладных наук Финляндии внедрено в режиме эксперимента обучение по образовательной программе прикладного бакалавриата.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714489"/>
          <a:ext cx="7715304" cy="2835734"/>
        </p:xfrm>
        <a:graphic>
          <a:graphicData uri="http://schemas.openxmlformats.org/drawingml/2006/table">
            <a:tbl>
              <a:tblPr/>
              <a:tblGrid>
                <a:gridCol w="3857652"/>
                <a:gridCol w="3857652"/>
              </a:tblGrid>
              <a:tr h="88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Образовательная программа "Прикладной бакалавриат"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Ускоренная образовательная программа "Прикладной бакалавриат"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Набор</a:t>
                      </a:r>
                      <a:r>
                        <a:rPr lang="kk-KZ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25 человек с 2014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обучения 3,5 года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Набор</a:t>
                      </a:r>
                      <a:r>
                        <a:rPr lang="kk-KZ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25 человек с 2016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обучения 1,5 года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 абитуриентов на обучение из числа лиц имеющих: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-общее среднее образование на конкурсной основе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 абитуриентов на обучение из числа лиц имеющих: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-техническое и профессиональное образование по специальности "Сестринское дело" и "Лечебное дело"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-опыт работы по специальности "Сестринское дело" не менее 3-х лет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-сертификат специалиста по специальности "Сестринское дело"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226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428604"/>
            <a:ext cx="7772400" cy="561932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в Республиканском высшем медицинском колледже процесс подготовки прикладных бакалавров сестринского дела состоит: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Теоретической подготовки (выполнение учебной программы)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Практической подготовки (клиническая работа на базах)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 исследовательской подготовки (на базе учебной и клинической работы)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400" dirty="0" smtClean="0"/>
          </a:p>
        </p:txBody>
      </p:sp>
      <p:pic>
        <p:nvPicPr>
          <p:cNvPr id="4" name="Рисунок 3" descr="C:\Users\user\Desktop\ДОКУМЕНТЫ ПО ГОДАМ\Золотая книга\_MG_7351.JPG"/>
          <p:cNvPicPr/>
          <p:nvPr/>
        </p:nvPicPr>
        <p:blipFill>
          <a:blip r:embed="rId2" cstate="print"/>
          <a:srcRect t="5923" r="25611" b="12195"/>
          <a:stretch>
            <a:fillRect/>
          </a:stretch>
        </p:blipFill>
        <p:spPr bwMode="auto">
          <a:xfrm>
            <a:off x="1071538" y="4143380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ДОКУМЕНТЫ ПО ГОДАМ\Документы 2014-2015 уч года\Прикладной Бакалавриат\Фото ПБ с мменторами\IMG_9281.JPG"/>
          <p:cNvPicPr/>
          <p:nvPr/>
        </p:nvPicPr>
        <p:blipFill>
          <a:blip r:embed="rId3" cstate="print"/>
          <a:srcRect t="5198" r="11731" b="2703"/>
          <a:stretch>
            <a:fillRect/>
          </a:stretch>
        </p:blipFill>
        <p:spPr bwMode="auto">
          <a:xfrm>
            <a:off x="3571868" y="257174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ОКУМЕНТЫ ПО ГОДАМ\Золотая книга\_MG_7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71942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742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7724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особенности подготовки прикладных бакалавров является защита дипломных работ (ДР), утвержденных на научном совете колледжа (предварительно темы дипломных работ должны рассматриваться на Этическом комитете).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дипломной работы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являлись использования полученных знаний теории и практики в научных исследованиях для  развития научного мышления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дипломных работ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позволяют вводить новые подходы к стандартам в решении сестринских проблем и проблем сестринского ухода.  Найти новые подходы в практике медицинской сестры с учетом полученных научных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29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358246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участием финских экспертов и представителей 6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колледжей РК по реализации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 прикладного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специальности «Сестринского дела» разработаны следующие документы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 выполнения дипломной работы: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выполнения, оформления, защиты и предзащиты дипломной работы;</a:t>
            </a:r>
          </a:p>
          <a:p>
            <a:pPr>
              <a:buFontTx/>
              <a:buChar char="-"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fi-FI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ководство для научных руководителей дипломных работ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-критерии оценки дипломных работ.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выполнения ДР</a:t>
            </a:r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и утверждение тем ДР;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тем ДР внешними экспертами (Республиканские и зарубежные);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научных руководителей ДР;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координатора по выполнению и оформлению ДР;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семинара для выпускников по выполнению ДР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ДР на заседаний ЛЭК;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предзащиты ДР;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защиты ДР</a:t>
            </a:r>
          </a:p>
          <a:p>
            <a:pPr algn="ctr">
              <a:buNone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9050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Нормативные документы ДР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05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Важную роль в выполнении дипломной работы играет научный руководитель, который: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оказывает консультативную помощь в выборе темы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помощь в составлении плана научных исследований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помощь в работе с литературными источниками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развивает у исследователя критическое мышление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контролирует этапы выполнения научной работы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оказывает консультативную помощь правильного оформления дипломной работы и обеспечивает их своевременную защиту. 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" name="Рисунок 6" descr="C:\Users\user\Desktop\Презентации\Фото\IMG-20180310-WA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00438"/>
            <a:ext cx="2856418" cy="190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777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54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Дипломная работа выпускника прикладного бакалавра должна включать следующие задачи: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научной литературы и известные методы исследования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Актуальность исследований, доказать необходимость этих исследований и применяемых методик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Определить цели исследования и конкретные методы исследования и индикаторы достоверности полученных данных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Практическое применение результатов дипломных работ 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Презентации\Фото\IMG-20180225-WA00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3086444" cy="231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049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772400" cy="6330858"/>
          </a:xfrm>
        </p:spPr>
        <p:txBody>
          <a:bodyPr/>
          <a:lstStyle/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pPr marL="0" indent="0">
              <a:buNone/>
            </a:pPr>
            <a:endParaRPr lang="kk-KZ" sz="1800" dirty="0" smtClean="0"/>
          </a:p>
          <a:p>
            <a:endParaRPr lang="kk-KZ" sz="1800" dirty="0" smtClean="0"/>
          </a:p>
          <a:p>
            <a:endParaRPr lang="kk-KZ" sz="1800" dirty="0" smtClean="0"/>
          </a:p>
          <a:p>
            <a:endParaRPr lang="kk-KZ" sz="1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462606"/>
          </a:xfrm>
        </p:spPr>
        <p:txBody>
          <a:bodyPr/>
          <a:lstStyle/>
          <a:p>
            <a:pPr algn="l"/>
            <a:r>
              <a:rPr lang="kk-KZ" sz="2400" b="0" i="0" dirty="0" smtClean="0">
                <a:solidFill>
                  <a:schemeClr val="tx1"/>
                </a:solidFill>
              </a:rPr>
              <a:t>	</a:t>
            </a:r>
            <a: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Республиканском высшем медицинском колледже  выпускников прикладных бакалавров сестринского дела 49 студентов.  Совместно с экспертами Федерации университетов прикладных наук Финляндии разработаны критерии оценок дипломных работ, состоящих из 5 пунктов. </a:t>
            </a:r>
            <a:b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Выбор темы и подхода</a:t>
            </a:r>
            <a:b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База знаний и структура работы</a:t>
            </a:r>
            <a:b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 Выполнение дипломной работы</a:t>
            </a:r>
            <a:b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 Результаты и их  анализ</a:t>
            </a:r>
            <a:b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  Отчетность</a:t>
            </a:r>
            <a:r>
              <a:rPr lang="kk-KZ" sz="2400" i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i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i="0" dirty="0" smtClean="0">
                <a:solidFill>
                  <a:schemeClr val="tx1"/>
                </a:solidFill>
              </a:rPr>
              <a:t/>
            </a:r>
            <a:br>
              <a:rPr lang="en-US" sz="2400" b="0" i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ru-RU" sz="2400" b="0" i="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Презентации\Фото\IMG-20180310-WA00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2250</TotalTime>
  <Words>1399</Words>
  <Application>Microsoft Office PowerPoint</Application>
  <PresentationFormat>Экран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МЗ РК,  в рамках Государственной программы развития здравоохранения Республики Казахстан  «Денсаулык» на 2016-2019 гг. по вопросам совершенствования образовательных программ подготовки специалистов сестринского дела всех уровней разработало нормативно- правовую базу в соответствии с Европейскими директивами :</vt:lpstr>
      <vt:lpstr>В соответствии с разработанной нормативно-правовой  базой для развития сестринского дела и подготовки практикоориентированных специалистов при содействии Проекта Всемирного банка совместно с экспертами Федерации университетов прикладных наук Финляндии внедрено в режиме эксперимента обучение по образовательной программе прикладного бакалавриата. </vt:lpstr>
      <vt:lpstr>Слайд 4</vt:lpstr>
      <vt:lpstr>Слайд 5</vt:lpstr>
      <vt:lpstr>Нормативные документы ДР</vt:lpstr>
      <vt:lpstr>Слайд 7</vt:lpstr>
      <vt:lpstr>Слайд 8</vt:lpstr>
      <vt:lpstr> В Республиканском высшем медицинском колледже  выпускников прикладных бакалавров сестринского дела 49 студентов.  Совместно с экспертами Федерации университетов прикладных наук Финляндии разработаны критерии оценок дипломных работ, состоящих из 5 пунктов.  1. Выбор темы и подхода 2. База знаний и структура работы 3.  Выполнение дипломной работы 4.  Результаты и их  анализ 5.  Отчетность     </vt:lpstr>
      <vt:lpstr>  КРИТЕРИИ ОЦЕНКИ ДИПЛОМНОЙ РАБОТЫ </vt:lpstr>
      <vt:lpstr>Анализ тем дипломных работ выпускников 2018 года:</vt:lpstr>
      <vt:lpstr>Пример некоторых дипломных работ выпускников прикладных бакалавров РВМК, и результаты исследований:</vt:lpstr>
      <vt:lpstr>Слайд 13</vt:lpstr>
      <vt:lpstr>Результаты защиты дипломных работ выпускников: </vt:lpstr>
      <vt:lpstr>Итоги дипломных работ</vt:lpstr>
      <vt:lpstr>Заключение: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e</cp:lastModifiedBy>
  <cp:revision>276</cp:revision>
  <dcterms:created xsi:type="dcterms:W3CDTF">2016-05-12T03:37:46Z</dcterms:created>
  <dcterms:modified xsi:type="dcterms:W3CDTF">2018-06-18T13:00:18Z</dcterms:modified>
</cp:coreProperties>
</file>